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6858000" cy="9906000" type="A4"/>
  <p:notesSz cx="6864350" cy="9996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659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3504" y="114"/>
      </p:cViewPr>
      <p:guideLst>
        <p:guide orient="horz" pos="3118"/>
        <p:guide pos="21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presProps" Target="presProps.xml"  /><Relationship Id="rId2" Type="http://schemas.openxmlformats.org/officeDocument/2006/relationships/slide" Target="slides/slide1.xml"  /><Relationship Id="rId20" Type="http://schemas.openxmlformats.org/officeDocument/2006/relationships/viewProps" Target="viewProps.xml"  /><Relationship Id="rId21" Type="http://schemas.openxmlformats.org/officeDocument/2006/relationships/theme" Target="theme/theme1.xml"  /><Relationship Id="rId22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551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925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94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68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2542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08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25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434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871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371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9260028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81D44-A470-4203-936E-30D9EFA2F240}" type="datetimeFigureOut">
              <a:rPr lang="ko-KR" altLang="en-US" smtClean="0"/>
              <a:t>2017-11-20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CC81F-3A3A-4D25-9B44-F61260A9FF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44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16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17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18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19.png"  /><Relationship Id="rId7" Type="http://schemas.openxmlformats.org/officeDocument/2006/relationships/image" Target="../media/image20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21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22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23.png"  /><Relationship Id="rId7" Type="http://schemas.openxmlformats.org/officeDocument/2006/relationships/image" Target="../media/image24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25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4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5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6.png"  /><Relationship Id="rId7" Type="http://schemas.openxmlformats.org/officeDocument/2006/relationships/image" Target="../media/image7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8.png"  /><Relationship Id="rId7" Type="http://schemas.openxmlformats.org/officeDocument/2006/relationships/image" Target="../media/image9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9.png"  /><Relationship Id="rId7" Type="http://schemas.openxmlformats.org/officeDocument/2006/relationships/image" Target="../media/image10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11.png"  /><Relationship Id="rId7" Type="http://schemas.openxmlformats.org/officeDocument/2006/relationships/image" Target="../media/image12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13.png"  /><Relationship Id="rId7" Type="http://schemas.openxmlformats.org/officeDocument/2006/relationships/image" Target="../media/image14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3.png"  /><Relationship Id="rId4" Type="http://schemas.openxmlformats.org/officeDocument/2006/relationships/image" Target="../media/image1.png"  /><Relationship Id="rId5" Type="http://schemas.openxmlformats.org/officeDocument/2006/relationships/image" Target="../media/image2.png"  /><Relationship Id="rId6" Type="http://schemas.openxmlformats.org/officeDocument/2006/relationships/image" Target="../media/image13.png"  /><Relationship Id="rId7" Type="http://schemas.openxmlformats.org/officeDocument/2006/relationships/image" Target="../media/image15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706226"/>
            <a:ext cx="685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600" b="1"/>
              <a:t>2018. 06. 11</a:t>
            </a:r>
            <a:endParaRPr lang="en-US" altLang="ko-KR" sz="1600" b="1"/>
          </a:p>
        </p:txBody>
      </p:sp>
      <p:sp>
        <p:nvSpPr>
          <p:cNvPr id="10" name="TextBox 9"/>
          <p:cNvSpPr txBox="1"/>
          <p:nvPr/>
        </p:nvSpPr>
        <p:spPr>
          <a:xfrm>
            <a:off x="0" y="2000725"/>
            <a:ext cx="6858000" cy="1550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200">
                <a:latin typeface="HY헤드라인M"/>
                <a:ea typeface="HY헤드라인M"/>
              </a:rPr>
              <a:t>시험접수 및 분석 온라인시스템</a:t>
            </a:r>
            <a:endParaRPr lang="ko-KR" altLang="en-US" sz="3200">
              <a:latin typeface="HY헤드라인M"/>
              <a:ea typeface="HY헤드라인M"/>
            </a:endParaRPr>
          </a:p>
          <a:p>
            <a:pPr algn="ctr">
              <a:defRPr/>
            </a:pPr>
            <a:r>
              <a:rPr lang="ko-KR" altLang="en-US" sz="3200">
                <a:latin typeface="HY헤드라인M"/>
                <a:ea typeface="HY헤드라인M"/>
              </a:rPr>
              <a:t>사용자 화면</a:t>
            </a:r>
            <a:endParaRPr lang="ko-KR" altLang="en-US" sz="3200">
              <a:latin typeface="HY헤드라인M"/>
              <a:ea typeface="HY헤드라인M"/>
            </a:endParaRPr>
          </a:p>
          <a:p>
            <a:pPr algn="ctr">
              <a:defRPr/>
            </a:pPr>
            <a:r>
              <a:rPr lang="ko-KR" altLang="en-US" sz="3200">
                <a:latin typeface="HY헤드라인M"/>
                <a:ea typeface="HY헤드라인M"/>
              </a:rPr>
              <a:t>매뉴얼</a:t>
            </a:r>
            <a:endParaRPr lang="en-US" altLang="ko-KR" sz="3200">
              <a:latin typeface="HY헤드라인M"/>
              <a:ea typeface="HY헤드라인M"/>
            </a:endParaRPr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636912" y="8840193"/>
            <a:ext cx="1584176" cy="371251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-19109" y="-13208"/>
            <a:ext cx="2079957" cy="280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76673" y="-13208"/>
            <a:ext cx="6399026" cy="28062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8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890712" y="904874"/>
            <a:ext cx="3076575" cy="400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 상태 </a:t>
            </a:r>
            <a:r>
              <a:rPr lang="en-US" altLang="ko-KR" sz="1300"/>
              <a:t>-</a:t>
            </a:r>
            <a:r>
              <a:rPr lang="ko-KR" altLang="en-US" sz="1300"/>
              <a:t> 접수완료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336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상태 접수완료시 진행상태 조회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1273004" y="24959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pic>
        <p:nvPicPr>
          <p:cNvPr id="52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444515" y="2462068"/>
            <a:ext cx="5968969" cy="40928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 상태 </a:t>
            </a:r>
            <a:r>
              <a:rPr lang="en-US" altLang="ko-KR" sz="1300"/>
              <a:t>-</a:t>
            </a:r>
            <a:r>
              <a:rPr lang="ko-KR" altLang="en-US" sz="1300"/>
              <a:t> 입금확인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336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상태 입금확인시 진행상태 조회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54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94875" y="2109821"/>
            <a:ext cx="6268249" cy="4454458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1158704" y="2203826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 상태 </a:t>
            </a:r>
            <a:r>
              <a:rPr lang="en-US" altLang="ko-KR" sz="1300"/>
              <a:t>-</a:t>
            </a:r>
            <a:r>
              <a:rPr lang="ko-KR" altLang="en-US" sz="1300"/>
              <a:t> 시험진행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336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상태 시험진행시 진행상태 조회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55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6910" y="2062098"/>
            <a:ext cx="6164179" cy="4626103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1107903" y="2140326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 상태 </a:t>
            </a:r>
            <a:r>
              <a:rPr lang="en-US" altLang="ko-KR" sz="1300"/>
              <a:t>-</a:t>
            </a:r>
            <a:r>
              <a:rPr lang="ko-KR" altLang="en-US" sz="1300"/>
              <a:t> 시험완료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594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상태 시험완료시 진행상태 조회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담당자가 입력한 시험결과 확인 팝업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55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391701" y="2029553"/>
            <a:ext cx="4074596" cy="3380647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1869904" y="1949826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pic>
        <p:nvPicPr>
          <p:cNvPr id="57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036637" y="4229101"/>
            <a:ext cx="3921235" cy="2565399"/>
          </a:xfrm>
          <a:prstGeom prst="rect">
            <a:avLst/>
          </a:prstGeom>
        </p:spPr>
      </p:pic>
      <p:sp>
        <p:nvSpPr>
          <p:cNvPr id="58" name="모서리가 둥근 직사각형 5"/>
          <p:cNvSpPr/>
          <p:nvPr/>
        </p:nvSpPr>
        <p:spPr>
          <a:xfrm>
            <a:off x="1984203" y="42231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2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시스템 접속방법</a:t>
            </a:r>
            <a:endParaRPr lang="en-US" altLang="ko-KR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594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가구시험연구원</a:t>
            </a:r>
            <a:r>
              <a:rPr lang="en-US" altLang="ko-KR" sz="1100"/>
              <a:t> </a:t>
            </a:r>
            <a:r>
              <a:rPr lang="ko-KR" altLang="en-US" sz="1100"/>
              <a:t>모바일 홈페이지에서 접속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의뢰번호 입력 후 조회하기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MOBILE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37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053228" y="1997074"/>
            <a:ext cx="2751543" cy="4832350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4440670" y="4324725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2</a:t>
            </a:r>
            <a:endParaRPr lang="ko-KR" altLang="en-US" sz="1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시험진행상태 조회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336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접수진행 상태 및 신청한 시험내역 조회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MOBILE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38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945124" y="1866900"/>
            <a:ext cx="2967752" cy="5232400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3881871" y="2318125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1</a:t>
            </a:r>
            <a:endParaRPr lang="en-US" altLang="ko-KR" sz="1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시험결과 조회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336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의뢰한 시험 항목의 시험결과 조회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MOBILE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40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87374" y="2181225"/>
            <a:ext cx="3371850" cy="3562350"/>
          </a:xfrm>
          <a:prstGeom prst="rect">
            <a:avLst/>
          </a:prstGeom>
        </p:spPr>
      </p:pic>
      <p:pic>
        <p:nvPicPr>
          <p:cNvPr id="42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097213" y="4314825"/>
            <a:ext cx="3381375" cy="2495550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5926568" y="4273926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1</a:t>
            </a:r>
            <a:endParaRPr lang="en-US" altLang="ko-KR" sz="1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시험결과 조회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336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의뢰한 시험 항목의 시험결과 조회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MOBILE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44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628774" y="2489200"/>
            <a:ext cx="4095749" cy="3609813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3028608" y="2559426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1</a:t>
            </a:r>
            <a:endParaRPr lang="en-US" altLang="ko-KR" sz="1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시스템 접속방법</a:t>
            </a:r>
            <a:endParaRPr lang="en-US" altLang="ko-KR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594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가구시험연구원 홈페이지에 접속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사용자 접속정보를 이용하여 기업회원 로그인 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36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35013" y="2895600"/>
            <a:ext cx="6387973" cy="3106821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4593068" y="3994525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2</a:t>
            </a:r>
            <a:endParaRPr lang="ko-KR" altLang="en-US" sz="12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 목록화면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1098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로그인한 업체의 시험의뢰 목록 조회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시험의뢰서 신규작성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의뢰 진행상태가 의뢰</a:t>
            </a:r>
            <a:r>
              <a:rPr lang="en-US" altLang="ko-KR" sz="1100"/>
              <a:t>(</a:t>
            </a:r>
            <a:r>
              <a:rPr lang="ko-KR" altLang="en-US" sz="1100"/>
              <a:t>임시저장</a:t>
            </a:r>
            <a:r>
              <a:rPr lang="en-US" altLang="ko-KR" sz="1100"/>
              <a:t>)</a:t>
            </a:r>
            <a:r>
              <a:rPr lang="ko-KR" altLang="en-US" sz="1100"/>
              <a:t>인 경우 의뢰번호를 클릭하여 임시저장한 단계부터 의뢰서를 작성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37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31008" y="2379393"/>
            <a:ext cx="6195984" cy="4397914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656068" y="3448425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1</a:t>
            </a:r>
            <a:endParaRPr lang="en-US" altLang="ko-KR" sz="1200">
              <a:latin typeface="HY헤드라인M"/>
              <a:ea typeface="HY헤드라인M"/>
            </a:endParaRPr>
          </a:p>
        </p:txBody>
      </p:sp>
      <p:sp>
        <p:nvSpPr>
          <p:cNvPr id="38" name="모서리가 둥근 직사각형 5"/>
          <p:cNvSpPr/>
          <p:nvPr/>
        </p:nvSpPr>
        <p:spPr>
          <a:xfrm>
            <a:off x="5291569" y="33214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2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sp>
        <p:nvSpPr>
          <p:cNvPr id="39" name="모서리가 둥근 직사각형 5"/>
          <p:cNvSpPr/>
          <p:nvPr/>
        </p:nvSpPr>
        <p:spPr>
          <a:xfrm>
            <a:off x="2294369" y="4816663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3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시험의뢰작성</a:t>
            </a:r>
            <a:r>
              <a:rPr lang="en-US" altLang="ko-KR" sz="1300"/>
              <a:t>-</a:t>
            </a:r>
            <a:r>
              <a:rPr lang="ko-KR" altLang="en-US" sz="1300"/>
              <a:t>기본정보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594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시험의뢰서 기본정보 및 상세정보를 입력할 수 있다</a:t>
            </a:r>
            <a:r>
              <a:rPr lang="en-US" altLang="ko-KR" sz="1100"/>
              <a:t>.</a:t>
            </a:r>
            <a:endParaRPr lang="en-US" altLang="ko-KR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임시저장 및 시험정보 입력 단계로 이동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37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31008" y="2209799"/>
            <a:ext cx="6195983" cy="2365914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3228804" y="6445626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2</a:t>
            </a:r>
            <a:endParaRPr lang="ko-KR" altLang="en-US" sz="1200">
              <a:latin typeface="HY헤드라인M"/>
              <a:ea typeface="HY헤드라인M"/>
            </a:endParaRPr>
          </a:p>
        </p:txBody>
      </p:sp>
      <p:pic>
        <p:nvPicPr>
          <p:cNvPr id="38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5600" y="4572198"/>
            <a:ext cx="6070600" cy="1904979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1214866" y="20260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시험의뢰작성</a:t>
            </a:r>
            <a:r>
              <a:rPr lang="en-US" altLang="ko-KR" sz="1300"/>
              <a:t>-</a:t>
            </a:r>
            <a:r>
              <a:rPr lang="ko-KR" altLang="en-US" sz="1300"/>
              <a:t>시험정보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1098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시험항목 선택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시험항목 선택 후 추가 시 나의의뢰 목록으로 저장된다</a:t>
            </a:r>
            <a:r>
              <a:rPr lang="en-US" altLang="ko-KR" sz="1100"/>
              <a:t>.</a:t>
            </a:r>
            <a:endParaRPr lang="en-US" altLang="ko-KR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나의 시험의뢰 선택 내역을 확인 할 수 있다</a:t>
            </a:r>
            <a:r>
              <a:rPr lang="en-US" altLang="ko-KR" sz="1100"/>
              <a:t>.</a:t>
            </a:r>
            <a:endParaRPr lang="en-US" altLang="ko-KR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endParaRPr lang="en-US" altLang="ko-KR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40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92099" y="2131804"/>
            <a:ext cx="6223001" cy="2359302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1214866" y="20260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5044903" y="3511925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2</a:t>
            </a:r>
            <a:endParaRPr lang="ko-KR" altLang="en-US" sz="1200">
              <a:latin typeface="HY헤드라인M"/>
              <a:ea typeface="HY헤드라인M"/>
            </a:endParaRPr>
          </a:p>
        </p:txBody>
      </p:sp>
      <p:pic>
        <p:nvPicPr>
          <p:cNvPr id="41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17500" y="4638851"/>
            <a:ext cx="6273801" cy="2253422"/>
          </a:xfrm>
          <a:prstGeom prst="rect">
            <a:avLst/>
          </a:prstGeom>
        </p:spPr>
      </p:pic>
      <p:sp>
        <p:nvSpPr>
          <p:cNvPr id="42" name="모서리가 둥근 직사각형 5"/>
          <p:cNvSpPr/>
          <p:nvPr/>
        </p:nvSpPr>
        <p:spPr>
          <a:xfrm>
            <a:off x="1273004" y="4680326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3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시험의뢰작성</a:t>
            </a:r>
            <a:r>
              <a:rPr lang="en-US" altLang="ko-KR" sz="1300"/>
              <a:t>-</a:t>
            </a:r>
            <a:r>
              <a:rPr lang="ko-KR" altLang="en-US" sz="1300"/>
              <a:t>시험정보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84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나의시험의뢰 선택 내역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시료타입별 시료명 및 수량 입력 버튼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시료명 입력 화면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5044903" y="3511925"/>
            <a:ext cx="400392" cy="27267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200">
                <a:latin typeface="HY헤드라인M"/>
                <a:ea typeface="HY헤드라인M"/>
              </a:rPr>
              <a:t>2</a:t>
            </a:r>
            <a:endParaRPr lang="ko-KR" altLang="en-US" sz="1200">
              <a:latin typeface="HY헤드라인M"/>
              <a:ea typeface="HY헤드라인M"/>
            </a:endParaRPr>
          </a:p>
        </p:txBody>
      </p:sp>
      <p:pic>
        <p:nvPicPr>
          <p:cNvPr id="41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92099" y="2098850"/>
            <a:ext cx="6273801" cy="2253422"/>
          </a:xfrm>
          <a:prstGeom prst="rect">
            <a:avLst/>
          </a:prstGeom>
        </p:spPr>
      </p:pic>
      <p:sp>
        <p:nvSpPr>
          <p:cNvPr id="42" name="모서리가 둥근 직사각형 5"/>
          <p:cNvSpPr/>
          <p:nvPr/>
        </p:nvSpPr>
        <p:spPr>
          <a:xfrm>
            <a:off x="4625804" y="2597526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2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sp>
        <p:nvSpPr>
          <p:cNvPr id="39" name="모서리가 둥근 직사각형 5"/>
          <p:cNvSpPr/>
          <p:nvPr/>
        </p:nvSpPr>
        <p:spPr>
          <a:xfrm>
            <a:off x="1214866" y="20260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pic>
        <p:nvPicPr>
          <p:cNvPr id="44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618607" y="4464050"/>
            <a:ext cx="3620786" cy="2313135"/>
          </a:xfrm>
          <a:prstGeom prst="rect">
            <a:avLst/>
          </a:prstGeom>
        </p:spPr>
      </p:pic>
      <p:sp>
        <p:nvSpPr>
          <p:cNvPr id="45" name="모서리가 둥근 직사각형 5"/>
          <p:cNvSpPr/>
          <p:nvPr/>
        </p:nvSpPr>
        <p:spPr>
          <a:xfrm>
            <a:off x="2441404" y="44517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3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시험의뢰작성</a:t>
            </a:r>
            <a:r>
              <a:rPr lang="en-US" altLang="ko-KR" sz="1300"/>
              <a:t>-</a:t>
            </a:r>
            <a:r>
              <a:rPr lang="ko-KR" altLang="en-US" sz="1300"/>
              <a:t>부가정보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84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부가정보 입력화면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시험접수 완료 및 미리보기 버튼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시험의뢰서 미리보기 인쇄화면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46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781742" y="2012520"/>
            <a:ext cx="5015114" cy="3077786"/>
          </a:xfrm>
          <a:prstGeom prst="rect">
            <a:avLst/>
          </a:prstGeom>
        </p:spPr>
      </p:pic>
      <p:pic>
        <p:nvPicPr>
          <p:cNvPr id="47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73606" y="4051299"/>
            <a:ext cx="3055393" cy="3071537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3228804" y="19625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sp>
        <p:nvSpPr>
          <p:cNvPr id="42" name="모서리가 둥근 직사각형 5"/>
          <p:cNvSpPr/>
          <p:nvPr/>
        </p:nvSpPr>
        <p:spPr>
          <a:xfrm>
            <a:off x="3749504" y="4546600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2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sp>
        <p:nvSpPr>
          <p:cNvPr id="48" name="모서리가 둥근 직사각형 5"/>
          <p:cNvSpPr/>
          <p:nvPr/>
        </p:nvSpPr>
        <p:spPr>
          <a:xfrm>
            <a:off x="1971504" y="4419600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3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 상태 </a:t>
            </a:r>
            <a:r>
              <a:rPr lang="en-US" altLang="ko-KR" sz="1300"/>
              <a:t>-</a:t>
            </a:r>
            <a:r>
              <a:rPr lang="ko-KR" altLang="en-US" sz="1300"/>
              <a:t> 접수완료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594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상태가 접수 완료시 접수증</a:t>
            </a:r>
            <a:r>
              <a:rPr lang="en-US" altLang="ko-KR" sz="1100"/>
              <a:t>,</a:t>
            </a:r>
            <a:r>
              <a:rPr lang="ko-KR" altLang="en-US" sz="1100"/>
              <a:t>수수료 내역서 인쇄가능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시험접수증 인쇄 화면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49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369558" y="2103255"/>
            <a:ext cx="4474482" cy="3121205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1971503" y="21022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pic>
        <p:nvPicPr>
          <p:cNvPr id="50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028699" y="3250895"/>
            <a:ext cx="3783010" cy="3823308"/>
          </a:xfrm>
          <a:prstGeom prst="rect">
            <a:avLst/>
          </a:prstGeom>
        </p:spPr>
      </p:pic>
      <p:sp>
        <p:nvSpPr>
          <p:cNvPr id="51" name="모서리가 둥근 직사각형 5"/>
          <p:cNvSpPr/>
          <p:nvPr/>
        </p:nvSpPr>
        <p:spPr>
          <a:xfrm>
            <a:off x="3228804" y="37659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2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/>
          <p:cNvSpPr>
            <a:spLocks noChangeArrowheads="1"/>
          </p:cNvSpPr>
          <p:nvPr/>
        </p:nvSpPr>
        <p:spPr>
          <a:xfrm>
            <a:off x="214290" y="1082998"/>
            <a:ext cx="6357982" cy="360363"/>
          </a:xfrm>
          <a:prstGeom prst="rect">
            <a:avLst/>
          </a:prstGeom>
          <a:solidFill>
            <a:srgbClr val="c0c0c0"/>
          </a:solidFill>
          <a:ln w="9525">
            <a:noFill/>
            <a:miter/>
          </a:ln>
          <a:effectLst>
            <a:reflection blurRad="6350" stA="50000" endA="300" endPos="90000" dist="50800" dir="5400000" sy="-100000" algn="bl" rotWithShape="0"/>
          </a:effectLst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1FE2A16A-2C1C-403D-83F0-FAC8F190740E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14912" y="1695584"/>
            <a:ext cx="605731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300"/>
              <a:t>시험의뢰 상태 </a:t>
            </a:r>
            <a:r>
              <a:rPr lang="en-US" altLang="ko-KR" sz="1300"/>
              <a:t>-</a:t>
            </a:r>
            <a:r>
              <a:rPr lang="ko-KR" altLang="en-US" sz="1300"/>
              <a:t> 접수완료</a:t>
            </a:r>
            <a:endParaRPr lang="ko-KR" altLang="en-US" sz="1300"/>
          </a:p>
        </p:txBody>
      </p:sp>
      <p:sp>
        <p:nvSpPr>
          <p:cNvPr id="7" name="TextBox 6"/>
          <p:cNvSpPr txBox="1"/>
          <p:nvPr/>
        </p:nvSpPr>
        <p:spPr>
          <a:xfrm>
            <a:off x="514912" y="7385876"/>
            <a:ext cx="6256779" cy="594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상태가 접수 완료시 접수증</a:t>
            </a:r>
            <a:r>
              <a:rPr lang="en-US" altLang="ko-KR" sz="1100"/>
              <a:t>,</a:t>
            </a:r>
            <a:r>
              <a:rPr lang="ko-KR" altLang="en-US" sz="1100"/>
              <a:t>수수료 내역서 인쇄가능</a:t>
            </a:r>
            <a:endParaRPr lang="ko-KR" altLang="en-US" sz="1100"/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  <a:defRPr/>
            </a:pPr>
            <a:r>
              <a:rPr lang="ko-KR" altLang="en-US" sz="1100"/>
              <a:t>시험의뢰 수수료내역서 인쇄 화면</a:t>
            </a:r>
            <a:endParaRPr lang="ko-KR" altLang="en-US" sz="110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9612" y="9388469"/>
            <a:ext cx="733802" cy="389630"/>
          </a:xfrm>
          <a:prstGeom prst="rect">
            <a:avLst/>
          </a:prstGeom>
          <a:noFill/>
          <a:ln w="9525">
            <a:noFill/>
            <a:miter/>
          </a:ln>
        </p:spPr>
      </p:pic>
      <p:grpSp>
        <p:nvGrpSpPr>
          <p:cNvPr id="21" name="그룹 15"/>
          <p:cNvGrpSpPr/>
          <p:nvPr/>
        </p:nvGrpSpPr>
        <p:grpSpPr>
          <a:xfrm rot="0">
            <a:off x="159612" y="126394"/>
            <a:ext cx="6662668" cy="9651705"/>
            <a:chOff x="159612" y="126394"/>
            <a:chExt cx="6662668" cy="9651705"/>
          </a:xfrm>
        </p:grpSpPr>
        <p:sp>
          <p:nvSpPr>
            <p:cNvPr id="25" name="TextBox 24"/>
            <p:cNvSpPr txBox="1"/>
            <p:nvPr/>
          </p:nvSpPr>
          <p:spPr>
            <a:xfrm>
              <a:off x="2926079" y="126394"/>
              <a:ext cx="389620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ko-KR" altLang="en-US" sz="1000" b="1">
                  <a:latin typeface="+mn-ea"/>
                </a:rPr>
                <a:t>시험접수 및 분석 온라인 시스템 사용매뉴얼</a:t>
              </a:r>
              <a:endParaRPr lang="ko-KR" altLang="en-US" sz="1000" b="1">
                <a:latin typeface="+mn-ea"/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59612" y="9388469"/>
              <a:ext cx="733802" cy="389630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grpSp>
        <p:nvGrpSpPr>
          <p:cNvPr id="15" name="그룹 14"/>
          <p:cNvGrpSpPr/>
          <p:nvPr/>
        </p:nvGrpSpPr>
        <p:grpSpPr>
          <a:xfrm rot="0">
            <a:off x="0" y="9388469"/>
            <a:ext cx="1124744" cy="517531"/>
            <a:chOff x="0" y="9388469"/>
            <a:chExt cx="1124744" cy="517531"/>
          </a:xfrm>
        </p:grpSpPr>
        <p:sp>
          <p:nvSpPr>
            <p:cNvPr id="16" name="직사각형 15"/>
            <p:cNvSpPr/>
            <p:nvPr/>
          </p:nvSpPr>
          <p:spPr>
            <a:xfrm>
              <a:off x="0" y="9388469"/>
              <a:ext cx="1124744" cy="517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8538" y="9607380"/>
              <a:ext cx="865525" cy="202835"/>
            </a:xfrm>
            <a:prstGeom prst="rect">
              <a:avLst/>
            </a:prstGeom>
          </p:spPr>
        </p:pic>
      </p:grpSp>
      <p:grpSp>
        <p:nvGrpSpPr>
          <p:cNvPr id="31" name="Group 4"/>
          <p:cNvGrpSpPr/>
          <p:nvPr/>
        </p:nvGrpSpPr>
        <p:grpSpPr>
          <a:xfrm rot="0">
            <a:off x="214290" y="555627"/>
            <a:ext cx="6357938" cy="436563"/>
            <a:chOff x="432" y="877"/>
            <a:chExt cx="4005" cy="275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>
            <a:xfrm>
              <a:off x="1872" y="925"/>
              <a:ext cx="2565" cy="227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3" name="Rectangle 6"/>
            <p:cNvSpPr>
              <a:spLocks noChangeArrowheads="1"/>
            </p:cNvSpPr>
            <p:nvPr/>
          </p:nvSpPr>
          <p:spPr>
            <a:xfrm>
              <a:off x="432" y="877"/>
              <a:ext cx="1584" cy="22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/>
            </a:ln>
            <a:effectLst/>
          </p:spPr>
          <p:txBody>
            <a:bodyPr wrap="none" anchor="ctr"/>
            <a:lstStyle/>
            <a:p>
              <a:pPr lvl="0">
                <a:defRPr/>
              </a:pPr>
              <a:r>
                <a:rPr lang="ko-KR" altLang="en-US" b="1">
                  <a:solidFill>
                    <a:schemeClr val="bg1"/>
                  </a:solidFill>
                  <a:latin typeface="+mn-ea"/>
                </a:rPr>
                <a:t>   사용매뉴얼</a:t>
              </a:r>
              <a:endParaRPr lang="en-US" altLang="ko-KR" b="1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Rectangle 6"/>
          <p:cNvSpPr>
            <a:spLocks noChangeArrowheads="1"/>
          </p:cNvSpPr>
          <p:nvPr/>
        </p:nvSpPr>
        <p:spPr>
          <a:xfrm>
            <a:off x="591300" y="7133818"/>
            <a:ext cx="660513" cy="18846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/>
          </a:ln>
          <a:effectLst/>
        </p:spPr>
        <p:txBody>
          <a:bodyPr wrap="none" anchor="ctr"/>
          <a:lstStyle/>
          <a:p>
            <a:pPr lvl="0">
              <a:defRPr/>
            </a:pPr>
            <a:r>
              <a:rPr lang="en-US" altLang="ko-KR" sz="1100" b="1">
                <a:solidFill>
                  <a:schemeClr val="bg1"/>
                </a:solidFill>
                <a:latin typeface="+mn-ea"/>
              </a:rPr>
              <a:t>Manual</a:t>
            </a:r>
            <a:endParaRPr lang="en-US" altLang="ko-KR" sz="11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591300" y="7322278"/>
            <a:ext cx="5885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4290" y="1096248"/>
            <a:ext cx="4629173" cy="311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500" b="1"/>
              <a:t>       사용자 화면</a:t>
            </a:r>
            <a:r>
              <a:rPr lang="en-US" altLang="ko-KR" sz="1500" b="1"/>
              <a:t>PC</a:t>
            </a:r>
            <a:endParaRPr lang="en-US" altLang="ko-KR" sz="1500" b="1"/>
          </a:p>
        </p:txBody>
      </p:sp>
      <p:pic>
        <p:nvPicPr>
          <p:cNvPr id="35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01612" y="95250"/>
            <a:ext cx="2022474" cy="262984"/>
          </a:xfrm>
          <a:prstGeom prst="rect">
            <a:avLst/>
          </a:prstGeom>
        </p:spPr>
      </p:pic>
      <p:pic>
        <p:nvPicPr>
          <p:cNvPr id="49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483858" y="2044537"/>
            <a:ext cx="4169498" cy="2908461"/>
          </a:xfrm>
          <a:prstGeom prst="rect">
            <a:avLst/>
          </a:prstGeom>
        </p:spPr>
      </p:pic>
      <p:sp>
        <p:nvSpPr>
          <p:cNvPr id="39" name="모서리가 둥근 직사각형 5"/>
          <p:cNvSpPr/>
          <p:nvPr/>
        </p:nvSpPr>
        <p:spPr>
          <a:xfrm>
            <a:off x="4905203" y="3194427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1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  <p:pic>
        <p:nvPicPr>
          <p:cNvPr id="50" name="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609600" y="2903201"/>
            <a:ext cx="4056387" cy="4099597"/>
          </a:xfrm>
          <a:prstGeom prst="rect">
            <a:avLst/>
          </a:prstGeom>
        </p:spPr>
      </p:pic>
      <p:sp>
        <p:nvSpPr>
          <p:cNvPr id="51" name="모서리가 둥근 직사각형 5"/>
          <p:cNvSpPr/>
          <p:nvPr/>
        </p:nvSpPr>
        <p:spPr>
          <a:xfrm>
            <a:off x="3429000" y="3486526"/>
            <a:ext cx="400392" cy="272674"/>
          </a:xfrm>
          <a:prstGeom prst="roundRect">
            <a:avLst>
              <a:gd name="adj" fmla="val 16667"/>
            </a:avLst>
          </a:prstGeom>
          <a:solidFill>
            <a:srgbClr val="000000">
              <a:alpha val="10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  <a:solidFill>
                  <a:srgbClr val="ffffff"/>
                </a:solidFill>
                <a:latin typeface="HY헤드라인M"/>
                <a:ea typeface="HY헤드라인M"/>
              </a:rPr>
              <a:t>2</a:t>
            </a:r>
            <a:endParaRPr xmlns:mc="http://schemas.openxmlformats.org/markup-compatibility/2006" xmlns:hp="http://schemas.haansoft.com/office/presentation/8.0" kumimoji="0" lang="en-US" altLang="ko-KR" sz="1200" b="0" i="0" u="none" strike="noStrike" kern="1200" cap="none" spc="0" normalizeH="0" baseline="0" mc:Ignorable="hp" hp:hslEmbossed="0">
              <a:solidFill>
                <a:srgbClr val="ffffff"/>
              </a:solidFill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391</ep:Words>
  <ep:PresentationFormat>A4 용지(210x297mm)</ep:PresentationFormat>
  <ep:Paragraphs>128</ep:Paragraphs>
  <ep:Slides>17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ep:HeadingPairs>
  <ep:TitlesOfParts>
    <vt:vector size="18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2015-10-26T13:40:25.000</dcterms:created>
  <dc:creator>mr1000</dc:creator>
  <cp:lastModifiedBy>dev2</cp:lastModifiedBy>
  <dcterms:modified xsi:type="dcterms:W3CDTF">2019-06-12T02:03:08.730</dcterms:modified>
  <cp:revision>162</cp:revision>
  <dc:title>PowerPoint 프레젠테이션</dc:title>
  <cp:version/>
</cp:coreProperties>
</file>